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sldIdLst>
    <p:sldId id="256" r:id="rId2"/>
    <p:sldId id="264" r:id="rId3"/>
    <p:sldId id="259" r:id="rId4"/>
    <p:sldId id="260" r:id="rId5"/>
    <p:sldId id="257" r:id="rId6"/>
    <p:sldId id="261" r:id="rId7"/>
    <p:sldId id="266" r:id="rId8"/>
    <p:sldId id="267" r:id="rId9"/>
    <p:sldId id="265" r:id="rId10"/>
    <p:sldId id="258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513C88D-CF66-4FFC-8F56-A082B15A80E8}">
          <p14:sldIdLst>
            <p14:sldId id="256"/>
          </p14:sldIdLst>
        </p14:section>
        <p14:section name="Untitled Section" id="{73382D75-77F1-47F4-890D-3B2404E5B9A8}">
          <p14:sldIdLst>
            <p14:sldId id="264"/>
            <p14:sldId id="259"/>
            <p14:sldId id="260"/>
            <p14:sldId id="257"/>
            <p14:sldId id="261"/>
            <p14:sldId id="266"/>
            <p14:sldId id="267"/>
            <p14:sldId id="265"/>
            <p14:sldId id="258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C564A7-4A6A-4DC6-ACCB-9961A86ED9EE}" v="127" dt="2023-11-30T00:57:18.942"/>
    <p1510:client id="{239D5B18-AAB6-4D2F-A6B9-CDE04B61813A}" v="175" dt="2023-11-30T00:54:02.610"/>
    <p1510:client id="{66C480A8-D917-4938-811E-7211B36C965B}" v="803" dt="2023-11-30T01:01:36.313"/>
    <p1510:client id="{9C635DE3-6DDE-44DA-81C7-B5D8D2111F27}" v="1" dt="2023-11-30T00:13:55.478"/>
    <p1510:client id="{A525D7EC-3C76-461F-B370-A651A183D2FD}" v="236" dt="2023-11-30T01:23:28.096"/>
    <p1510:client id="{AC419131-D643-407C-B92C-95B1EE32E0EB}" v="16" dt="2023-11-30T00:39:58.910"/>
    <p1510:client id="{FFBA3573-007A-4756-8BA8-1B1F257627A0}" v="27" dt="2023-11-30T01:19:54.3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53AB1-E211-3531-B8EE-68FD3E16C1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CE45C2-3FE1-49CC-3161-27457EAB6B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F492F-42F0-9B7D-8AA2-18FD6AEDB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D30F4-0ECD-305B-2142-86CFA9DA0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A5E07-587C-FB62-E945-14332B8A2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849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7980D-B162-177A-3257-F6C909684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235F69-AB5E-A54C-0A2E-DDFD23B18C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700-7F34-2879-335A-25161F770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8B614-EA0B-6F5F-35FC-52C05D977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51F7F-27D7-3CA7-3FF7-3365B0372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001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5DE45E-06C2-585C-07C7-B1E2790AA6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8F8C15-EF47-548B-2347-D23FA2ECAC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6BDAC-53A2-0760-8837-F932FE3A7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68F9A-67F2-BD12-DDEE-4DAE4B8BB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F61FA-9A64-E500-0082-3E4CD1841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99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E7C51-0527-F95A-9089-E33015A9C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A130B-E062-9E3C-50B6-AFC6F753E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2B8A5-1185-D17A-C0C5-AA236EB05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D3BA9-7A31-A83C-DA3E-49A9DE843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D8E9F-306B-7EE7-C752-E29584639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242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DC1EE-6C23-CC47-32CB-5BD8CE93A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91A256-1502-FD76-CE37-D28715F09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D7E11-3FEA-5476-18DE-CB59F75FC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74DC8-020B-71C9-6012-9B1AF6A53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274F9-063A-5DE1-5206-27FC75FA3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102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76364-67A1-7936-635D-DBDA3ADF4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755AE-DF3F-7EEB-BB35-C7908F688F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2FEA1C-64D8-3C66-D6EB-7B81875046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8E32C-F930-9A4A-B1DC-99681D2B1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59308E-3CB7-28C6-9D02-F539DDCF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2DC65B-5E4E-F11D-8E97-8279A3991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08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C3759-496F-408C-8FA4-56A41B4AD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55BC8-4928-E145-B538-19C0212A4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8A06D4-A13F-3F85-A7A1-B35A7240F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FFF880-56DF-1BAB-C8E2-C44BEE1EB9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42FBB2-E844-9B8F-3341-4E217B21B8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EF2E55-E66B-8700-0B9D-E1CD8E2C6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4A3756-68B3-CEEE-2A64-14A3409E1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ADDF96-C967-F2AF-D816-801B691BD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840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1218C-5389-9BA4-E0B1-2FE270DB2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38FA1B-3E7C-134F-5428-C073D3D37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8725A2-BB17-E2F6-8E13-48D4B7D96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D85EB2-39F6-0BC5-0CA7-BC49990DB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06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9DE19F-E9BB-D7AE-0FEA-444FE5480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549C21-5DD9-1DAD-8409-C4FF1C778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9DF0D-3493-3481-6D33-6F29356BD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54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5E725-2245-63FB-8C65-479A9B191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83DE6-8786-3DFE-8E75-8FD6E6A88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60D8B-438A-B367-609D-225DFFEE9F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18079A-7AA6-A094-E35B-5B8E8B083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F278CF-70C6-96A3-59F6-3DE1FC638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6C4F4-5AF2-8E85-171A-A7C36EBF8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96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BDAFB-16FF-13E8-5CF0-0ADE9CE32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4CA9F8-F883-5335-48F6-38DB3EBB78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C5B829-91FB-F77F-BF96-3B1E6B6A2A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A43683-2E67-13BF-021F-541ADCAE2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3E1029-6D9D-510B-4FED-995ABDFB5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4F8105-E942-8667-2172-E0AEC8835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600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E6FB6B-42F2-E0AA-3FD6-73F846480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666C6B-A8A8-BFCD-0F2F-2B69FF75C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5902CF-B722-6AC1-A6CA-4BFDC940FB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F8836-E889-6736-98BF-C4289C47F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E3E21-82CF-E01B-E6CF-F5A0AC3085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82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9E3-17D8-D7C8-0B1F-4F70A51A0F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332" y="190479"/>
            <a:ext cx="10920309" cy="2658112"/>
          </a:xfrm>
        </p:spPr>
        <p:txBody>
          <a:bodyPr/>
          <a:lstStyle/>
          <a:p>
            <a:pPr algn="l"/>
            <a:r>
              <a:rPr lang="en-US" sz="4800" b="1" dirty="0">
                <a:latin typeface="Georgia Pro Cond Semibold" panose="020F0502020204030204" pitchFamily="18" charset="0"/>
              </a:rPr>
              <a:t>Finish Line Forecasters: F1 Data-Driven Foresights</a:t>
            </a:r>
            <a:endParaRPr lang="en-US" sz="4800" dirty="0">
              <a:latin typeface="Georgia Pro Cond Semibold" panose="020F05020202040302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7D3094-8B48-20AC-95CA-9628C80530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083" y="3085563"/>
            <a:ext cx="10048569" cy="3271947"/>
          </a:xfrm>
        </p:spPr>
        <p:txBody>
          <a:bodyPr vert="horz" lIns="91440" tIns="45720" rIns="91440" bIns="45720" rtlCol="0" anchor="t">
            <a:normAutofit fontScale="32500" lnSpcReduction="20000"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8000" b="0" i="0" u="none" strike="noStrike" dirty="0">
                <a:effectLst/>
                <a:latin typeface="Times New Roman"/>
                <a:cs typeface="Times New Roman"/>
              </a:rPr>
              <a:t>A Comprehensive Model Incorporating Track, Location, and Historic Data</a:t>
            </a:r>
            <a:endParaRPr lang="en-US" sz="8000" dirty="0">
              <a:latin typeface="Times New Roman"/>
              <a:cs typeface="Times New Roman"/>
            </a:endParaRPr>
          </a:p>
          <a:p>
            <a:pPr algn="l">
              <a:spcBef>
                <a:spcPts val="0"/>
              </a:spcBef>
            </a:pPr>
            <a:endParaRPr lang="en-US" sz="7200" dirty="0">
              <a:latin typeface="Georgia Pro Cond Semibold" panose="02040706050405020303" pitchFamily="18" charset="0"/>
            </a:endParaRPr>
          </a:p>
          <a:p>
            <a:pPr algn="l">
              <a:spcBef>
                <a:spcPts val="0"/>
              </a:spcBef>
            </a:pPr>
            <a:endParaRPr lang="en-US" sz="7200" dirty="0">
              <a:latin typeface="Georgia Pro Cond Semibold" panose="02040706050405020303" pitchFamily="18" charset="0"/>
            </a:endParaRPr>
          </a:p>
          <a:p>
            <a:pPr algn="l">
              <a:spcBef>
                <a:spcPts val="0"/>
              </a:spcBef>
            </a:pPr>
            <a:endParaRPr lang="en-US" sz="5500" dirty="0">
              <a:latin typeface="Georgia Pro Cond Semibold" panose="02040706050405020303" pitchFamily="18" charset="0"/>
            </a:endParaRPr>
          </a:p>
          <a:p>
            <a:pPr algn="l">
              <a:spcBef>
                <a:spcPts val="0"/>
              </a:spcBef>
            </a:pPr>
            <a:endParaRPr lang="en-US" sz="5500" dirty="0">
              <a:latin typeface="Georgia Pro Cond Semibold" panose="02040706050405020303" pitchFamily="18" charset="0"/>
            </a:endParaRPr>
          </a:p>
          <a:p>
            <a:pPr algn="l">
              <a:spcBef>
                <a:spcPts val="0"/>
              </a:spcBef>
            </a:pPr>
            <a:endParaRPr lang="en-US" sz="5500" dirty="0">
              <a:latin typeface="Georgia Pro Cond Semibold" panose="02040706050405020303" pitchFamily="18" charset="0"/>
            </a:endParaRPr>
          </a:p>
          <a:p>
            <a:pPr algn="l">
              <a:spcBef>
                <a:spcPts val="0"/>
              </a:spcBef>
            </a:pPr>
            <a:endParaRPr lang="en-US" sz="5500" dirty="0">
              <a:latin typeface="Georgia Pro Cond Semibold" panose="02040706050405020303" pitchFamily="18" charset="0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</a:pPr>
            <a:endParaRPr lang="en-US" sz="6400" dirty="0">
              <a:latin typeface="Georgia Pro Cond Semibold" panose="02040706050405020303" pitchFamily="18" charset="0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</a:pPr>
            <a:b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5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endParaRPr lang="en-US" sz="1800" b="0" dirty="0">
              <a:effectLst/>
              <a:latin typeface="Georgia Pro Cond Semibold" panose="02040706050405020303" pitchFamily="18" charset="0"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Georgia Pro Cond Semibold" panose="02040706050405020303" pitchFamily="18" charset="0"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endParaRPr lang="en-US" sz="3400" b="0" dirty="0">
              <a:effectLst/>
              <a:latin typeface="Georgia Pro Cond Semibold" panose="02040706050405020303" pitchFamily="18" charset="0"/>
            </a:endParaRPr>
          </a:p>
          <a:p>
            <a:pPr algn="l">
              <a:spcBef>
                <a:spcPts val="0"/>
              </a:spcBef>
            </a:pPr>
            <a:r>
              <a:rPr lang="en-US" sz="3400" b="0" dirty="0">
                <a:effectLst/>
                <a:latin typeface="Georgia Pro Cond Semibold" panose="02040706050405020303" pitchFamily="18" charset="0"/>
              </a:rPr>
              <a:t>									</a:t>
            </a:r>
            <a:endParaRPr lang="en-US" sz="5600" i="1" dirty="0">
              <a:latin typeface="Times New Roman"/>
              <a:cs typeface="Times New Roman" panose="02020603050405020304" pitchFamily="18" charset="0"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  <a:latin typeface="Georgia Pro Cond Semibold" panose="02040706050405020303" pitchFamily="18" charset="0"/>
            </a:endParaRPr>
          </a:p>
          <a:p>
            <a:pPr algn="l"/>
            <a:br>
              <a:rPr lang="en-US" dirty="0">
                <a:latin typeface="Georgia Pro Cond Semibold" panose="02040706050405020303" pitchFamily="18" charset="0"/>
              </a:rPr>
            </a:br>
            <a:endParaRPr lang="en-US" dirty="0">
              <a:latin typeface="Georgia Pro Cond Semibold" panose="020407060504050203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922DA8-302D-4F7F-40ED-AAFF71C5F083}"/>
              </a:ext>
            </a:extLst>
          </p:cNvPr>
          <p:cNvSpPr txBox="1"/>
          <p:nvPr/>
        </p:nvSpPr>
        <p:spPr>
          <a:xfrm>
            <a:off x="9183329" y="5988178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Anusha Udayakumar</a:t>
            </a:r>
          </a:p>
        </p:txBody>
      </p:sp>
    </p:spTree>
    <p:extLst>
      <p:ext uri="{BB962C8B-B14F-4D97-AF65-F5344CB8AC3E}">
        <p14:creationId xmlns:p14="http://schemas.microsoft.com/office/powerpoint/2010/main" val="1481361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ge">
            <a:extLst>
              <a:ext uri="{FF2B5EF4-FFF2-40B4-BE49-F238E27FC236}">
                <a16:creationId xmlns:a16="http://schemas.microsoft.com/office/drawing/2014/main" id="{3CEB2872-4E94-3236-DB6B-4AC6CB615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" y="2192797"/>
            <a:ext cx="7422523" cy="29679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7E6445-644E-018D-DEBB-27442D9B55D7}"/>
              </a:ext>
            </a:extLst>
          </p:cNvPr>
          <p:cNvSpPr txBox="1"/>
          <p:nvPr/>
        </p:nvSpPr>
        <p:spPr>
          <a:xfrm>
            <a:off x="373380" y="449580"/>
            <a:ext cx="5410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latin typeface="Georgia Pro Cond Semibold" panose="02040706050405020303" pitchFamily="18" charset="0"/>
              </a:rPr>
              <a:t>PREDICTION FOR 2024</a:t>
            </a:r>
          </a:p>
        </p:txBody>
      </p:sp>
    </p:spTree>
    <p:extLst>
      <p:ext uri="{BB962C8B-B14F-4D97-AF65-F5344CB8AC3E}">
        <p14:creationId xmlns:p14="http://schemas.microsoft.com/office/powerpoint/2010/main" val="2962815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BC21F-D28E-E9FD-28FE-95B002418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891" y="2490139"/>
            <a:ext cx="4022501" cy="1325563"/>
          </a:xfrm>
        </p:spPr>
        <p:txBody>
          <a:bodyPr>
            <a:normAutofit/>
          </a:bodyPr>
          <a:lstStyle/>
          <a:p>
            <a:r>
              <a:rPr lang="en-US" sz="5400">
                <a:latin typeface="Times New Roman"/>
                <a:cs typeface="Calibri Light"/>
              </a:rPr>
              <a:t>Thank You !</a:t>
            </a:r>
            <a:endParaRPr lang="en-US" sz="540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45765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893208CF-4642-1C5D-F867-4B233B6DD4B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83562395"/>
              </p:ext>
            </p:extLst>
          </p:nvPr>
        </p:nvGraphicFramePr>
        <p:xfrm>
          <a:off x="418809" y="321087"/>
          <a:ext cx="11168244" cy="53310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22748">
                  <a:extLst>
                    <a:ext uri="{9D8B030D-6E8A-4147-A177-3AD203B41FA5}">
                      <a16:colId xmlns:a16="http://schemas.microsoft.com/office/drawing/2014/main" val="2828653711"/>
                    </a:ext>
                  </a:extLst>
                </a:gridCol>
                <a:gridCol w="3722748">
                  <a:extLst>
                    <a:ext uri="{9D8B030D-6E8A-4147-A177-3AD203B41FA5}">
                      <a16:colId xmlns:a16="http://schemas.microsoft.com/office/drawing/2014/main" val="2506987149"/>
                    </a:ext>
                  </a:extLst>
                </a:gridCol>
                <a:gridCol w="3722748">
                  <a:extLst>
                    <a:ext uri="{9D8B030D-6E8A-4147-A177-3AD203B41FA5}">
                      <a16:colId xmlns:a16="http://schemas.microsoft.com/office/drawing/2014/main" val="3242829314"/>
                    </a:ext>
                  </a:extLst>
                </a:gridCol>
              </a:tblGrid>
              <a:tr h="1437911">
                <a:tc>
                  <a:txBody>
                    <a:bodyPr/>
                    <a:lstStyle/>
                    <a:p>
                      <a:pPr algn="ctr"/>
                      <a:endParaRPr lang="en-US" sz="2000">
                        <a:latin typeface="Georgia Pro Cond Semibold" panose="02040706050405020303" pitchFamily="18" charset="0"/>
                      </a:endParaRPr>
                    </a:p>
                    <a:p>
                      <a:pPr algn="ctr"/>
                      <a:endParaRPr lang="en-US" sz="2000">
                        <a:latin typeface="Georgia Pro Cond Semibold" panose="02040706050405020303" pitchFamily="18" charset="0"/>
                      </a:endParaRPr>
                    </a:p>
                    <a:p>
                      <a:pPr algn="ctr"/>
                      <a:r>
                        <a:rPr lang="en-US" sz="2000" b="1">
                          <a:latin typeface="Georgia Pro Cond Semibold" panose="02040706050405020303" pitchFamily="18" charset="0"/>
                        </a:rPr>
                        <a:t>PROBLEM STATEMENT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2000" kern="1200">
                        <a:solidFill>
                          <a:schemeClr val="tx1"/>
                        </a:solidFill>
                        <a:latin typeface="Georgia Pro Cond Semibold" panose="02040706050405020303" pitchFamily="18" charset="0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endParaRPr lang="en-US" sz="2000" kern="1200">
                        <a:solidFill>
                          <a:schemeClr val="tx1"/>
                        </a:solidFill>
                        <a:latin typeface="Georgia Pro Cond Semibold" panose="02040706050405020303" pitchFamily="18" charset="0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latin typeface="Georgia Pro Cond Semibold" panose="02040706050405020303" pitchFamily="18" charset="0"/>
                          <a:ea typeface="+mn-ea"/>
                          <a:cs typeface="+mn-cs"/>
                        </a:rPr>
                        <a:t>GOAL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2000" kern="1200">
                        <a:solidFill>
                          <a:schemeClr val="tx1"/>
                        </a:solidFill>
                        <a:latin typeface="Georgia Pro Cond Semibold" panose="02040706050405020303" pitchFamily="18" charset="0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endParaRPr lang="en-US" sz="2000" kern="1200">
                        <a:solidFill>
                          <a:schemeClr val="tx1"/>
                        </a:solidFill>
                        <a:latin typeface="Georgia Pro Cond Semibold" panose="02040706050405020303" pitchFamily="18" charset="0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latin typeface="Georgia Pro Cond Semibold" panose="02040706050405020303" pitchFamily="18" charset="0"/>
                          <a:ea typeface="+mn-ea"/>
                          <a:cs typeface="+mn-cs"/>
                        </a:rPr>
                        <a:t>OBJECTIVE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51473"/>
                  </a:ext>
                </a:extLst>
              </a:tr>
              <a:tr h="3893161">
                <a:tc>
                  <a:txBody>
                    <a:bodyPr/>
                    <a:lstStyle/>
                    <a:p>
                      <a:pPr marL="285750" indent="-28575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How can historical data from previous F1 seasons be utilized to forecast the outcomes of the 2024 season?</a:t>
                      </a:r>
                    </a:p>
                    <a:p>
                      <a:pPr marL="285750" indent="-28575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Which variables  beyond historical data, driver/team performance, might significantly impact the outcomes of the season?</a:t>
                      </a:r>
                    </a:p>
                    <a:p>
                      <a:pPr marL="285750" indent="-28575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How accurate can the predictions realistically be, considering the inherent unpredictability of races?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defTabSz="914400" rtl="0" eaLnBrk="1" fontAlgn="base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To create a predictive model that accounts for the dynamic nature of racing, providing accurate and reliable insights into potential outcomes, thereby enhancing our understanding of the complex interplay of factors influencing Formula 1 seasons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defTabSz="914400" rtl="0" eaLnBrk="1" fontAlgn="base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To develop a comprehensive framework that leverages historical data, driver/team performance metrics, track characteristics, weather conditions, and other pertinent variables to forecast the outcomes and standings of the 2020 Formula 1 season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8383540"/>
                  </a:ext>
                </a:extLst>
              </a:tr>
            </a:tbl>
          </a:graphicData>
        </a:graphic>
      </p:graphicFrame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29D0B005-E542-C232-3659-E9C23D9C913E}"/>
              </a:ext>
            </a:extLst>
          </p:cNvPr>
          <p:cNvSpPr/>
          <p:nvPr/>
        </p:nvSpPr>
        <p:spPr>
          <a:xfrm>
            <a:off x="767817" y="795737"/>
            <a:ext cx="3266711" cy="656135"/>
          </a:xfrm>
          <a:prstGeom prst="homePlat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latin typeface="Georgia Pro Cond Semibold" panose="02040706050405020303" pitchFamily="18" charset="0"/>
              </a:rPr>
              <a:t>PROBLEM STATEMENT</a:t>
            </a:r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81FF119D-DE5C-3C26-3632-31B88FA65EC2}"/>
              </a:ext>
            </a:extLst>
          </p:cNvPr>
          <p:cNvSpPr/>
          <p:nvPr/>
        </p:nvSpPr>
        <p:spPr>
          <a:xfrm>
            <a:off x="4673655" y="795737"/>
            <a:ext cx="2750181" cy="656135"/>
          </a:xfrm>
          <a:prstGeom prst="homePlat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kern="1200">
                <a:solidFill>
                  <a:schemeClr val="bg1"/>
                </a:solidFill>
                <a:latin typeface="Georgia Pro Cond Semibold" panose="02040706050405020303" pitchFamily="18" charset="0"/>
                <a:ea typeface="+mn-ea"/>
                <a:cs typeface="+mn-cs"/>
              </a:rPr>
              <a:t>GOAL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7B631F4F-2222-4018-11F5-4F0139D5AFDF}"/>
              </a:ext>
            </a:extLst>
          </p:cNvPr>
          <p:cNvSpPr/>
          <p:nvPr/>
        </p:nvSpPr>
        <p:spPr>
          <a:xfrm>
            <a:off x="8404103" y="795737"/>
            <a:ext cx="2750181" cy="656135"/>
          </a:xfrm>
          <a:prstGeom prst="homePlat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kern="1200">
                <a:solidFill>
                  <a:schemeClr val="bg1"/>
                </a:solidFill>
                <a:latin typeface="Georgia Pro Cond Semibold" panose="02040706050405020303" pitchFamily="18" charset="0"/>
                <a:ea typeface="+mn-ea"/>
                <a:cs typeface="+mn-cs"/>
              </a:rPr>
              <a:t>OBJECTIVE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289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B5FB6-0AAE-0AB8-6459-5AC4E0536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5660"/>
          </a:xfrm>
        </p:spPr>
        <p:txBody>
          <a:bodyPr>
            <a:normAutofit/>
          </a:bodyPr>
          <a:lstStyle/>
          <a:p>
            <a:r>
              <a:rPr lang="en-US" sz="2800" b="1">
                <a:latin typeface="Georgia Pro Cond Semibold" panose="02040706050405020303" pitchFamily="18" charset="0"/>
                <a:ea typeface="+mn-ea"/>
                <a:cs typeface="+mn-cs"/>
              </a:rPr>
              <a:t>DATASET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10DF-CC3D-2665-6ABE-B0C2EBD2C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4150"/>
            <a:ext cx="10515600" cy="502672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 fontAlgn="base">
              <a:spcBef>
                <a:spcPts val="0"/>
              </a:spcBef>
            </a:pPr>
            <a:r>
              <a:rPr lang="en-US" sz="1600" b="1" dirty="0">
                <a:latin typeface="Times New Roman"/>
                <a:cs typeface="Times New Roman"/>
              </a:rPr>
              <a:t>Data Source </a:t>
            </a:r>
            <a:r>
              <a:rPr lang="en-US" sz="1600" dirty="0">
                <a:latin typeface="Times New Roman"/>
                <a:cs typeface="Times New Roman"/>
              </a:rPr>
              <a:t>: 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Times New Roman"/>
                <a:cs typeface="Times New Roman"/>
              </a:rPr>
              <a:t>	Ergast API via FastF1 Python Package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latin typeface="Times New Roman"/>
              <a:cs typeface="Times New Roman"/>
            </a:endParaRPr>
          </a:p>
          <a:p>
            <a:pPr marL="285750" indent="-285750" fontAlgn="base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latin typeface="Times New Roman"/>
                <a:cs typeface="Times New Roman"/>
              </a:rPr>
              <a:t>Years Available </a:t>
            </a:r>
            <a:r>
              <a:rPr lang="en-US" sz="1600" dirty="0">
                <a:latin typeface="Times New Roman"/>
                <a:cs typeface="Times New Roman"/>
              </a:rPr>
              <a:t>: 1951-2023</a:t>
            </a:r>
          </a:p>
          <a:p>
            <a:pPr marL="285750" indent="-285750">
              <a:spcBef>
                <a:spcPts val="0"/>
              </a:spcBef>
            </a:pPr>
            <a:endParaRPr lang="en-US" sz="1600" dirty="0">
              <a:latin typeface="Times New Roman"/>
              <a:cs typeface="Times New Roman"/>
            </a:endParaRPr>
          </a:p>
          <a:p>
            <a:pPr marL="285750" indent="-285750" fontAlgn="base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latin typeface="Times New Roman"/>
                <a:cs typeface="Times New Roman"/>
              </a:rPr>
              <a:t>Data Quality </a:t>
            </a:r>
            <a:r>
              <a:rPr lang="en-US" sz="1600" dirty="0">
                <a:latin typeface="Times New Roman"/>
                <a:cs typeface="Times New Roman"/>
              </a:rPr>
              <a:t>: Relatively clean data</a:t>
            </a:r>
          </a:p>
          <a:p>
            <a:pPr marL="285750" indent="-285750">
              <a:spcBef>
                <a:spcPts val="0"/>
              </a:spcBef>
            </a:pPr>
            <a:endParaRPr lang="en-US" sz="1600" dirty="0">
              <a:latin typeface="Times New Roman"/>
              <a:cs typeface="Times New Roman"/>
            </a:endParaRPr>
          </a:p>
          <a:p>
            <a:pPr marL="285750" indent="-285750" fontAlgn="base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latin typeface="Times New Roman"/>
                <a:cs typeface="Times New Roman"/>
              </a:rPr>
              <a:t>Race Information</a:t>
            </a:r>
          </a:p>
          <a:p>
            <a:pPr marL="742950" lvl="1" indent="-285750" fontAlgn="base">
              <a:spcBef>
                <a:spcPts val="0"/>
              </a:spcBef>
            </a:pPr>
            <a:r>
              <a:rPr lang="en-US" sz="1600" dirty="0">
                <a:latin typeface="Times New Roman"/>
                <a:cs typeface="Times New Roman"/>
              </a:rPr>
              <a:t>Circuits</a:t>
            </a:r>
          </a:p>
          <a:p>
            <a:pPr marL="742950" lvl="1" indent="-285750" fontAlgn="base">
              <a:spcBef>
                <a:spcPts val="0"/>
              </a:spcBef>
            </a:pPr>
            <a:r>
              <a:rPr lang="en-US" sz="1600" dirty="0">
                <a:latin typeface="Times New Roman"/>
                <a:cs typeface="Times New Roman"/>
              </a:rPr>
              <a:t>Races</a:t>
            </a:r>
          </a:p>
          <a:p>
            <a:pPr marL="742950" lvl="1" indent="-285750" fontAlgn="base">
              <a:spcBef>
                <a:spcPts val="0"/>
              </a:spcBef>
            </a:pPr>
            <a:r>
              <a:rPr lang="en-US" sz="1600" dirty="0">
                <a:latin typeface="Times New Roman"/>
                <a:cs typeface="Times New Roman"/>
              </a:rPr>
              <a:t>Seasons</a:t>
            </a:r>
          </a:p>
          <a:p>
            <a:pPr marL="742950" lvl="1" indent="-285750">
              <a:spcBef>
                <a:spcPts val="0"/>
              </a:spcBef>
            </a:pPr>
            <a:endParaRPr lang="en-US" sz="1600" dirty="0">
              <a:latin typeface="Times New Roman"/>
              <a:cs typeface="Times New Roman"/>
            </a:endParaRPr>
          </a:p>
          <a:p>
            <a:pPr marL="285750" indent="-285750" fontAlgn="base">
              <a:spcBef>
                <a:spcPts val="0"/>
              </a:spcBef>
            </a:pPr>
            <a:r>
              <a:rPr lang="en-US" sz="1600" b="1" dirty="0">
                <a:latin typeface="Times New Roman"/>
                <a:cs typeface="Times New Roman"/>
              </a:rPr>
              <a:t>Competition and Results</a:t>
            </a:r>
          </a:p>
          <a:p>
            <a:pPr marL="742950" lvl="1" indent="-285750" fontAlgn="base">
              <a:spcBef>
                <a:spcPts val="0"/>
              </a:spcBef>
            </a:pPr>
            <a:r>
              <a:rPr lang="en-US" sz="1600" dirty="0">
                <a:latin typeface="Times New Roman"/>
                <a:cs typeface="Times New Roman"/>
              </a:rPr>
              <a:t>Constructor Standings and Results</a:t>
            </a:r>
          </a:p>
          <a:p>
            <a:pPr marL="742950" lvl="1" indent="-285750" fontAlgn="base">
              <a:spcBef>
                <a:spcPts val="0"/>
              </a:spcBef>
            </a:pPr>
            <a:r>
              <a:rPr lang="en-US" sz="1600" dirty="0">
                <a:latin typeface="Times New Roman"/>
                <a:cs typeface="Times New Roman"/>
              </a:rPr>
              <a:t>Results</a:t>
            </a:r>
          </a:p>
          <a:p>
            <a:pPr marL="742950" lvl="1" indent="-285750">
              <a:spcBef>
                <a:spcPts val="0"/>
              </a:spcBef>
            </a:pPr>
            <a:endParaRPr lang="en-US" sz="1600" dirty="0">
              <a:latin typeface="Times New Roman"/>
              <a:cs typeface="Times New Roman"/>
            </a:endParaRPr>
          </a:p>
          <a:p>
            <a:pPr marL="285750" indent="-285750" fontAlgn="base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latin typeface="Times New Roman"/>
                <a:cs typeface="Times New Roman"/>
              </a:rPr>
              <a:t>Participants:</a:t>
            </a:r>
          </a:p>
          <a:p>
            <a:pPr marL="742950" lvl="1" indent="-285750" fontAlgn="base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Times New Roman"/>
                <a:cs typeface="Times New Roman"/>
              </a:rPr>
              <a:t>Drivers</a:t>
            </a:r>
          </a:p>
          <a:p>
            <a:pPr marL="742950" lvl="1" indent="-285750" fontAlgn="base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Times New Roman"/>
                <a:cs typeface="Times New Roman"/>
              </a:rPr>
              <a:t>Constructors</a:t>
            </a:r>
          </a:p>
          <a:p>
            <a:pPr marL="742950" lvl="1" indent="-285750">
              <a:spcBef>
                <a:spcPts val="0"/>
              </a:spcBef>
            </a:pPr>
            <a:endParaRPr lang="en-US" sz="1600" dirty="0">
              <a:latin typeface="Times New Roman"/>
              <a:cs typeface="Times New Roman"/>
            </a:endParaRPr>
          </a:p>
          <a:p>
            <a:pPr marL="285750" indent="-285750" fontAlgn="base">
              <a:spcBef>
                <a:spcPts val="0"/>
              </a:spcBef>
            </a:pPr>
            <a:r>
              <a:rPr lang="en-US" sz="1600" b="1" dirty="0">
                <a:latin typeface="Times New Roman"/>
                <a:cs typeface="Times New Roman"/>
              </a:rPr>
              <a:t>Performance Metrics:</a:t>
            </a:r>
          </a:p>
          <a:p>
            <a:pPr marL="742950" lvl="1" indent="-285750" fontAlgn="base">
              <a:spcBef>
                <a:spcPts val="0"/>
              </a:spcBef>
            </a:pPr>
            <a:r>
              <a:rPr lang="en-US" sz="1600" dirty="0">
                <a:latin typeface="Times New Roman"/>
                <a:cs typeface="Times New Roman"/>
              </a:rPr>
              <a:t>Lap Times</a:t>
            </a:r>
          </a:p>
          <a:p>
            <a:pPr marL="742950" lvl="1" indent="-285750" fontAlgn="base">
              <a:spcBef>
                <a:spcPts val="0"/>
              </a:spcBef>
            </a:pPr>
            <a:r>
              <a:rPr lang="en-US" sz="1600" dirty="0">
                <a:latin typeface="Times New Roman"/>
                <a:cs typeface="Times New Roman"/>
              </a:rPr>
              <a:t>Pit stops</a:t>
            </a:r>
          </a:p>
          <a:p>
            <a:pPr marL="0" indent="0">
              <a:buNone/>
            </a:pPr>
            <a:br>
              <a:rPr lang="en-US" sz="1600" b="0" dirty="0">
                <a:effectLst/>
              </a:rPr>
            </a:br>
            <a:br>
              <a:rPr lang="en-US" sz="1600" b="0" dirty="0">
                <a:effectLst/>
              </a:rPr>
            </a:br>
            <a:br>
              <a:rPr lang="en-US" sz="1600" b="0" dirty="0">
                <a:effectLst/>
              </a:rPr>
            </a:br>
            <a:br>
              <a:rPr lang="en-US" sz="1600" b="0" dirty="0">
                <a:effectLst/>
              </a:rPr>
            </a:br>
            <a:br>
              <a:rPr lang="en-US" sz="1600" b="0" dirty="0">
                <a:effectLst/>
              </a:rPr>
            </a:br>
            <a:br>
              <a:rPr lang="en-US" sz="1600" b="0" dirty="0">
                <a:effectLst/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02383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5FB449B-4F32-3EC8-032C-E958AA015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5660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Georgia Pro Cond Semibold"/>
                <a:ea typeface="+mn-ea"/>
                <a:cs typeface="+mn-cs"/>
              </a:rPr>
              <a:t>FEATURE ENGINEERING</a:t>
            </a:r>
            <a:endParaRPr lang="en-US" sz="2800" b="1" dirty="0">
              <a:latin typeface="Georgia Pro Cond Semibold" panose="02040706050405020303" pitchFamily="18" charset="0"/>
              <a:ea typeface="+mn-ea"/>
              <a:cs typeface="+mn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27936E4-BF79-4D1C-31C9-BB6B67E1F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806" y="1053644"/>
            <a:ext cx="10579994" cy="498379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fontAlgn="base">
              <a:buNone/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Removed missing values indicated by  '/N' values.</a:t>
            </a:r>
            <a:endParaRPr lang="en-US" sz="1800" b="1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Also removed non-finish(</a:t>
            </a:r>
            <a:r>
              <a:rPr lang="en-US" sz="18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dnf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) or retired instances in milliseconds which didn’t add value to the dataset .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Focused analysis on a refined dataset spanning 2016-2023 to consider identical and independent distributions in recent times</a:t>
            </a:r>
          </a:p>
          <a:p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Excluded outliers from lap time records to ensure data accuracy.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Merged metadata with the results dataset to incorporate comprehensive driver-related information.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Removed redundant pit stop data that was already present in the results dataset.</a:t>
            </a:r>
          </a:p>
          <a:p>
            <a:pPr marL="0" indent="0">
              <a:buNone/>
            </a:pPr>
            <a:endParaRPr lang="en-US" sz="1800" dirty="0">
              <a:latin typeface="Calibri"/>
              <a:cs typeface="Calibri"/>
            </a:endParaRPr>
          </a:p>
          <a:p>
            <a:endParaRPr lang="en-US" sz="1800" dirty="0">
              <a:latin typeface="Calibri"/>
              <a:cs typeface="Calibri"/>
            </a:endParaRPr>
          </a:p>
          <a:p>
            <a:pPr marL="285750" indent="-285750">
              <a:spcBef>
                <a:spcPts val="0"/>
              </a:spcBef>
            </a:pP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8" name="Picture 7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15A3D672-8D29-DFC8-6352-7069DA24054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84270" y="3890618"/>
            <a:ext cx="4669530" cy="260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75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225988-F2AB-28EB-91C9-BC0E305964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905" y="1720577"/>
            <a:ext cx="3742246" cy="295637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A4BB168-5F45-E2B9-CBB0-68B819866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5660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Georgia Pro Cond Semibold"/>
                <a:ea typeface="+mn-ea"/>
                <a:cs typeface="+mn-cs"/>
              </a:rPr>
              <a:t>EDA – Track , Constructor and Driver</a:t>
            </a:r>
            <a:endParaRPr lang="en-US" sz="2800" b="1" dirty="0">
              <a:latin typeface="Georgia Pro Cond Semibold" panose="02040706050405020303" pitchFamily="18" charset="0"/>
              <a:ea typeface="+mn-ea"/>
              <a:cs typeface="+mn-cs"/>
            </a:endParaRPr>
          </a:p>
        </p:txBody>
      </p:sp>
      <p:pic>
        <p:nvPicPr>
          <p:cNvPr id="2" name="Picture 1" descr="A graph of a number of races held&#10;&#10;Description automatically generated">
            <a:extLst>
              <a:ext uri="{FF2B5EF4-FFF2-40B4-BE49-F238E27FC236}">
                <a16:creationId xmlns:a16="http://schemas.microsoft.com/office/drawing/2014/main" id="{E09E508F-C18F-6B17-8DD2-A154BBDFA2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91897" y="1720577"/>
            <a:ext cx="4208206" cy="2956372"/>
          </a:xfrm>
          <a:prstGeom prst="rect">
            <a:avLst/>
          </a:prstGeom>
        </p:spPr>
      </p:pic>
      <p:pic>
        <p:nvPicPr>
          <p:cNvPr id="3" name="Picture 2" descr="A pie chart with numbers and text&#10;&#10;Description automatically generated">
            <a:extLst>
              <a:ext uri="{FF2B5EF4-FFF2-40B4-BE49-F238E27FC236}">
                <a16:creationId xmlns:a16="http://schemas.microsoft.com/office/drawing/2014/main" id="{625940AC-4D6A-C10F-6BD7-A9B2B64A1D8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4849" y="1715560"/>
            <a:ext cx="3617085" cy="296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120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98B92D-FE54-19C7-6024-23F86E987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303837" cy="1143000"/>
          </a:xfrm>
        </p:spPr>
        <p:txBody>
          <a:bodyPr/>
          <a:lstStyle/>
          <a:p>
            <a:r>
              <a:rPr lang="en-US" sz="2800" b="1" dirty="0">
                <a:latin typeface="Georgia Pro Cond Semibold"/>
                <a:cs typeface="Calibri Light"/>
              </a:rPr>
              <a:t>CORRELATION ANALYSIS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4DC1711-5593-2A8E-63EF-8FF468C18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935105" cy="3811588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pPr marL="228600" indent="-228600" fontAlgn="base">
              <a:buFont typeface="Arial" panose="020B0604020202020204" pitchFamily="34" charset="0"/>
              <a:buChar char="•"/>
            </a:pPr>
            <a:r>
              <a:rPr lang="en-US" sz="2900" b="1" dirty="0">
                <a:latin typeface="Times New Roman"/>
                <a:cs typeface="Times New Roman"/>
              </a:rPr>
              <a:t>Grid Position and Final Race Position:</a:t>
            </a:r>
          </a:p>
          <a:p>
            <a:pPr marL="228600" indent="-228600" fontAlgn="base">
              <a:buFont typeface="Arial" panose="020B0604020202020204" pitchFamily="34" charset="0"/>
              <a:buChar char="•"/>
            </a:pPr>
            <a:endParaRPr lang="en-US" sz="2900" b="1" dirty="0">
              <a:latin typeface="Times New Roman"/>
              <a:cs typeface="Times New Roman"/>
            </a:endParaRPr>
          </a:p>
          <a:p>
            <a:pPr marL="742950" lvl="1" indent="-285750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cs typeface="Times New Roman"/>
              </a:rPr>
              <a:t>Expected correlation: Lower grid position relates to higher final position.</a:t>
            </a:r>
          </a:p>
          <a:p>
            <a:pPr marL="742950" lvl="1" indent="-285750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cs typeface="Times New Roman"/>
              </a:rPr>
              <a:t>Negative value implies a closer front grid position relates to a higher final position.</a:t>
            </a:r>
          </a:p>
          <a:p>
            <a:pPr fontAlgn="base"/>
            <a:br>
              <a:rPr lang="en-US" sz="2900" b="1" dirty="0">
                <a:latin typeface="Times New Roman"/>
                <a:cs typeface="Times New Roman"/>
              </a:rPr>
            </a:br>
            <a:endParaRPr lang="en-US" sz="2900" dirty="0">
              <a:latin typeface="Times New Roman"/>
              <a:cs typeface="Times New Roman"/>
            </a:endParaRPr>
          </a:p>
          <a:p>
            <a:pPr marL="228600" indent="-228600" fontAlgn="base">
              <a:buFont typeface="Arial" panose="020B0604020202020204" pitchFamily="34" charset="0"/>
              <a:buChar char="•"/>
            </a:pPr>
            <a:r>
              <a:rPr lang="en-US" sz="2900" b="1" dirty="0">
                <a:latin typeface="Times New Roman"/>
                <a:cs typeface="Times New Roman"/>
              </a:rPr>
              <a:t>Milliseconds and Rank:</a:t>
            </a:r>
          </a:p>
          <a:p>
            <a:pPr marL="228600" indent="-228600" fontAlgn="base">
              <a:buFont typeface="Arial" panose="020B0604020202020204" pitchFamily="34" charset="0"/>
              <a:buChar char="•"/>
            </a:pPr>
            <a:endParaRPr lang="en-US" sz="2900" b="1" dirty="0">
              <a:latin typeface="Times New Roman"/>
              <a:cs typeface="Times New Roman"/>
            </a:endParaRPr>
          </a:p>
          <a:p>
            <a:pPr marL="742950" lvl="1" indent="-285750" fontAlgn="base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900" dirty="0">
                <a:latin typeface="Times New Roman"/>
                <a:cs typeface="Times New Roman"/>
              </a:rPr>
              <a:t>Interesting correlation between total race time and rank.</a:t>
            </a:r>
          </a:p>
          <a:p>
            <a:pPr marL="742950" lvl="1" indent="-285750" fontAlgn="base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900" dirty="0">
                <a:latin typeface="Times New Roman"/>
                <a:cs typeface="Times New Roman"/>
              </a:rPr>
              <a:t>Positive correlation suggests longer race times associate with lower ranks.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13" name="Picture 12" descr="image">
            <a:extLst>
              <a:ext uri="{FF2B5EF4-FFF2-40B4-BE49-F238E27FC236}">
                <a16:creationId xmlns:a16="http://schemas.microsoft.com/office/drawing/2014/main" id="{A2373FCA-C955-7CA3-3EA9-5736D80EDE9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53910" y="1259604"/>
            <a:ext cx="4935105" cy="43387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52669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BEA3C-C13C-75A8-EA6C-59249ECD6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Georgia Pro Cond Semibold" panose="02040706050405020303" pitchFamily="18" charset="0"/>
                <a:ea typeface="+mn-ea"/>
                <a:cs typeface="+mn-cs"/>
              </a:rPr>
              <a:t>Model Development 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D4F04E-027B-AE6E-CC5F-827AADC0F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57659" y="3877458"/>
            <a:ext cx="3576829" cy="22835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2600E4-5225-4671-C40B-4EE719979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406" y="1325517"/>
            <a:ext cx="3427524" cy="2242935"/>
          </a:xfrm>
          <a:prstGeom prst="rect">
            <a:avLst/>
          </a:prstGeo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E3F066F-301C-8F61-1E08-F40C3B645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992" y="1271955"/>
            <a:ext cx="3623536" cy="223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Multiple Linear Regression: How Does it work &amp; What are its Uses?">
            <a:extLst>
              <a:ext uri="{FF2B5EF4-FFF2-40B4-BE49-F238E27FC236}">
                <a16:creationId xmlns:a16="http://schemas.microsoft.com/office/drawing/2014/main" id="{9E849392-6C79-477D-39DE-F7F9B5CCDE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44614" y="286876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630B5D-C426-FF8B-A83E-D240177ED454}"/>
              </a:ext>
            </a:extLst>
          </p:cNvPr>
          <p:cNvSpPr txBox="1"/>
          <p:nvPr/>
        </p:nvSpPr>
        <p:spPr>
          <a:xfrm>
            <a:off x="778098" y="2052570"/>
            <a:ext cx="4212464" cy="38472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/>
                <a:cs typeface="Times New Roman"/>
              </a:rPr>
              <a:t>Model Used 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 err="1">
                <a:latin typeface="Times New Roman"/>
                <a:cs typeface="Times New Roman"/>
              </a:rPr>
              <a:t>XGBoost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/>
                <a:cs typeface="Times New Roman"/>
              </a:rPr>
              <a:t>Random Forest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/>
                <a:cs typeface="Times New Roman"/>
              </a:rPr>
              <a:t>Multi Linear Regression 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 Parameter Tuning 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 Validation</a:t>
            </a:r>
          </a:p>
          <a:p>
            <a:pPr fontAlgn="base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Standard Cross Validation 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Scaling </a:t>
            </a:r>
          </a:p>
          <a:p>
            <a:pPr fontAlgn="base"/>
            <a:r>
              <a:rPr lang="en-US" sz="1600" dirty="0">
                <a:latin typeface="Times New Roman"/>
                <a:cs typeface="Times New Roman"/>
              </a:rPr>
              <a:t>     Standard Scaling 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cs typeface="Calibri"/>
              </a:rPr>
            </a:b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5089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F20FBA6E-50BC-EB3C-5AD4-89DA219E7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08322" y="2578110"/>
            <a:ext cx="5764905" cy="968196"/>
          </a:xfrm>
        </p:spPr>
      </p:pic>
      <p:pic>
        <p:nvPicPr>
          <p:cNvPr id="16" name="Picture 15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AE3DC9A3-936A-E6EC-0250-86A9DCB56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61" y="2006493"/>
            <a:ext cx="3934495" cy="22654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4CD172-479F-18B2-2F6B-262951751FA6}"/>
              </a:ext>
            </a:extLst>
          </p:cNvPr>
          <p:cNvSpPr txBox="1"/>
          <p:nvPr/>
        </p:nvSpPr>
        <p:spPr>
          <a:xfrm>
            <a:off x="513489" y="726358"/>
            <a:ext cx="385203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latin typeface="Georgia Pro Cond Semibold"/>
              </a:rPr>
              <a:t>Model Performance</a:t>
            </a:r>
            <a:r>
              <a:rPr lang="en-US" sz="2800" dirty="0">
                <a:latin typeface="Georgia Pro Cond Semibold"/>
              </a:rPr>
              <a:t>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211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A84A792-0E4D-2D0B-FC86-96694775A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00255" y="1904295"/>
            <a:ext cx="4679263" cy="4596607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285750" indent="-285750" fontAlgn="base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Weather Conditions: Assess how weather conditions (temperature, humidity, etc.) affect tire behavior and degradation. This data can be vital in predicting optimal tire choices for specific races.</a:t>
            </a:r>
          </a:p>
          <a:p>
            <a:pPr marL="285750" indent="-285750" fontAlgn="base">
              <a:spcBef>
                <a:spcPts val="0"/>
              </a:spcBef>
              <a:spcAft>
                <a:spcPts val="0"/>
              </a:spcAft>
            </a:pP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base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latin typeface="Times New Roman"/>
                <a:cs typeface="Times New Roman"/>
              </a:rPr>
              <a:t>Regulation Changes: Consider the impact of any rule changes or technical regulations for the upcoming season. These alterations can significantly affect team performance and race outcomes.</a:t>
            </a:r>
          </a:p>
          <a:p>
            <a:pPr fontAlgn="base">
              <a:spcBef>
                <a:spcPts val="0"/>
              </a:spcBef>
              <a:spcAft>
                <a:spcPts val="0"/>
              </a:spcAft>
            </a:pPr>
            <a:endParaRPr lang="en-US" sz="1700" dirty="0">
              <a:latin typeface="Times New Roman"/>
              <a:cs typeface="Times New Roman"/>
            </a:endParaRPr>
          </a:p>
          <a:p>
            <a:pPr fontAlgn="base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latin typeface="Times New Roman"/>
                <a:cs typeface="Times New Roman"/>
              </a:rPr>
              <a:t>Technological Advancements: Assess the influence of new technologies, innovations, or advancements in car design, simulation tools, or even tire compounds that could alter race dynamics.</a:t>
            </a:r>
          </a:p>
          <a:p>
            <a:pPr marL="0" indent="0">
              <a:buNone/>
            </a:pP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endParaRPr lang="en-US" dirty="0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3A96908E-EFA9-BB67-7025-AB467E55BD9B}"/>
              </a:ext>
            </a:extLst>
          </p:cNvPr>
          <p:cNvSpPr/>
          <p:nvPr/>
        </p:nvSpPr>
        <p:spPr>
          <a:xfrm>
            <a:off x="1200255" y="463623"/>
            <a:ext cx="4618992" cy="741994"/>
          </a:xfrm>
          <a:prstGeom prst="homePlat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latin typeface="Georgia Pro Cond Semibold"/>
              </a:rPr>
              <a:t>FUTURE SCOPE</a:t>
            </a:r>
            <a:endParaRPr lang="en-US" sz="1800" b="1">
              <a:latin typeface="Georgia Pro Cond Semibold" panose="02040706050405020303" pitchFamily="18" charset="0"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9071DAE7-0919-9C65-6EEE-2C7720BA5F3A}"/>
              </a:ext>
            </a:extLst>
          </p:cNvPr>
          <p:cNvSpPr/>
          <p:nvPr/>
        </p:nvSpPr>
        <p:spPr>
          <a:xfrm>
            <a:off x="6372755" y="463623"/>
            <a:ext cx="4833640" cy="741994"/>
          </a:xfrm>
          <a:prstGeom prst="homePlat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Georgia Pro Cond Semibold"/>
              </a:rPr>
              <a:t>CHALLENGES</a:t>
            </a:r>
            <a:endParaRPr lang="en-US" sz="1800" b="1">
              <a:latin typeface="Georgia Pro Cond Semibold" panose="02040706050405020303" pitchFamily="18" charset="0"/>
            </a:endParaRP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217A5A64-A127-49CA-9060-A00C09CF5F33}"/>
              </a:ext>
            </a:extLst>
          </p:cNvPr>
          <p:cNvSpPr>
            <a:spLocks noGrp="1"/>
          </p:cNvSpPr>
          <p:nvPr/>
        </p:nvSpPr>
        <p:spPr>
          <a:xfrm>
            <a:off x="6737144" y="1904295"/>
            <a:ext cx="4167483" cy="35555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latin typeface="Times New Roman"/>
                <a:cs typeface="Times New Roman"/>
              </a:rPr>
              <a:t>Confidential data of Engines and Tires</a:t>
            </a:r>
          </a:p>
          <a:p>
            <a:pPr>
              <a:spcBef>
                <a:spcPts val="0"/>
              </a:spcBef>
            </a:pPr>
            <a:endParaRPr lang="en-US" sz="1700" dirty="0">
              <a:latin typeface="Times New Roman"/>
              <a:cs typeface="Times New Roman"/>
            </a:endParaRP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700" dirty="0">
                <a:latin typeface="Times New Roman"/>
                <a:cs typeface="Times New Roman"/>
              </a:rPr>
              <a:t>Tire Strategies and Performance.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700" dirty="0">
              <a:latin typeface="Times New Roman"/>
              <a:cs typeface="Times New Roman"/>
            </a:endParaRP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700" dirty="0">
                <a:latin typeface="Times New Roman"/>
                <a:cs typeface="Times New Roman"/>
              </a:rPr>
              <a:t>Historical Tire Data: Analyze historical tire selection patterns for different teams and drivers across various circuits. Explore how different tire compounds have influenced race outcomes in the past.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700" dirty="0">
              <a:latin typeface="Times New Roman"/>
              <a:cs typeface="Times New Roman"/>
            </a:endParaRP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700" dirty="0">
                <a:latin typeface="Times New Roman"/>
                <a:cs typeface="Times New Roman"/>
              </a:rPr>
              <a:t>Circuit-Specific Tire Analysis: Understand how tire degradation varies based on circuit characteristics. Some tracks might be more demanding on tires, affecting strategy and performance.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582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583</Words>
  <Application>Microsoft Office PowerPoint</Application>
  <PresentationFormat>Widescreen</PresentationFormat>
  <Paragraphs>108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Georgia Pro Cond Semibold</vt:lpstr>
      <vt:lpstr>Times New Roman</vt:lpstr>
      <vt:lpstr>Office Theme</vt:lpstr>
      <vt:lpstr>Finish Line Forecasters: F1 Data-Driven Foresights</vt:lpstr>
      <vt:lpstr>PowerPoint Presentation</vt:lpstr>
      <vt:lpstr>DATASET OVERVIEW</vt:lpstr>
      <vt:lpstr>FEATURE ENGINEERING</vt:lpstr>
      <vt:lpstr>EDA – Track , Constructor and Driver</vt:lpstr>
      <vt:lpstr>CORRELATION ANALYSIS</vt:lpstr>
      <vt:lpstr>Model Development </vt:lpstr>
      <vt:lpstr>PowerPoint Presentation</vt:lpstr>
      <vt:lpstr>PowerPoint Presentation</vt:lpstr>
      <vt:lpstr>PowerPoint Presentation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Srinwanti Sarkar</dc:creator>
  <cp:lastModifiedBy>Anusha U</cp:lastModifiedBy>
  <cp:revision>7</cp:revision>
  <dcterms:created xsi:type="dcterms:W3CDTF">2023-11-29T22:17:07Z</dcterms:created>
  <dcterms:modified xsi:type="dcterms:W3CDTF">2024-01-04T04:25:10Z</dcterms:modified>
</cp:coreProperties>
</file>